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56" r:id="rId13"/>
    <p:sldId id="257" r:id="rId14"/>
    <p:sldId id="261" r:id="rId15"/>
    <p:sldId id="262" r:id="rId16"/>
    <p:sldId id="263" r:id="rId17"/>
    <p:sldId id="268" r:id="rId18"/>
    <p:sldId id="266" r:id="rId19"/>
    <p:sldId id="267" r:id="rId20"/>
    <p:sldId id="289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3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22F"/>
    <a:srgbClr val="FF0000"/>
    <a:srgbClr val="004990"/>
    <a:srgbClr val="780032"/>
    <a:srgbClr val="E89719"/>
    <a:srgbClr val="AF006E"/>
    <a:srgbClr val="00A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67" d="100"/>
          <a:sy n="67" d="100"/>
        </p:scale>
        <p:origin x="1284" y="44"/>
      </p:cViewPr>
      <p:guideLst>
        <p:guide orient="horz" pos="2160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Willmot" userId="187418f2-a252-452b-9466-0c6e55e24706" providerId="ADAL" clId="{D2C291B5-A27F-4DC1-ABB4-D81DBF9440CB}"/>
    <pc:docChg chg="delSld">
      <pc:chgData name="Louise Willmot" userId="187418f2-a252-452b-9466-0c6e55e24706" providerId="ADAL" clId="{D2C291B5-A27F-4DC1-ABB4-D81DBF9440CB}" dt="2022-11-25T12:22:18.822" v="1" actId="47"/>
      <pc:docMkLst>
        <pc:docMk/>
      </pc:docMkLst>
      <pc:sldChg chg="del">
        <pc:chgData name="Louise Willmot" userId="187418f2-a252-452b-9466-0c6e55e24706" providerId="ADAL" clId="{D2C291B5-A27F-4DC1-ABB4-D81DBF9440CB}" dt="2022-11-25T12:22:17.240" v="0" actId="47"/>
        <pc:sldMkLst>
          <pc:docMk/>
          <pc:sldMk cId="215908337" sldId="279"/>
        </pc:sldMkLst>
      </pc:sldChg>
      <pc:sldChg chg="del">
        <pc:chgData name="Louise Willmot" userId="187418f2-a252-452b-9466-0c6e55e24706" providerId="ADAL" clId="{D2C291B5-A27F-4DC1-ABB4-D81DBF9440CB}" dt="2022-11-25T12:22:18.822" v="1" actId="47"/>
        <pc:sldMkLst>
          <pc:docMk/>
          <pc:sldMk cId="4278948736" sldId="28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6073617661345326E-2"/>
          <c:y val="2.858636047953057E-2"/>
          <c:w val="0.96196058516088689"/>
          <c:h val="0.638581641786097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'Sheet1 (2)'!$A$2</c:f>
              <c:strCache>
                <c:ptCount val="1"/>
                <c:pt idx="0">
                  <c:v>Parish share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  <c:pt idx="3">
                  <c:v>2026</c:v>
                </c:pt>
              </c:numCache>
            </c:numRef>
          </c:cat>
          <c:val>
            <c:numRef>
              <c:f>'Sheet1 (2)'!$B$2:$E$2</c:f>
              <c:numCache>
                <c:formatCode>General</c:formatCode>
                <c:ptCount val="4"/>
                <c:pt idx="0">
                  <c:v>10359000</c:v>
                </c:pt>
                <c:pt idx="1">
                  <c:v>8866000</c:v>
                </c:pt>
                <c:pt idx="2">
                  <c:v>9486000</c:v>
                </c:pt>
                <c:pt idx="3">
                  <c:v>10364000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E2-4AB8-A48A-ED9DD66970CA}"/>
            </c:ext>
          </c:extLst>
        </c:ser>
        <c:ser>
          <c:idx val="1"/>
          <c:order val="1"/>
          <c:tx>
            <c:strRef>
              <c:f>'Sheet1 (2)'!$A$3</c:f>
              <c:strCache>
                <c:ptCount val="1"/>
                <c:pt idx="0">
                  <c:v>Parochial fee income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  <c:pt idx="3">
                  <c:v>2026</c:v>
                </c:pt>
              </c:numCache>
            </c:numRef>
          </c:cat>
          <c:val>
            <c:numRef>
              <c:f>'Sheet1 (2)'!$B$3:$E$3</c:f>
              <c:numCache>
                <c:formatCode>General</c:formatCode>
                <c:ptCount val="4"/>
                <c:pt idx="0">
                  <c:v>590000</c:v>
                </c:pt>
                <c:pt idx="1">
                  <c:v>396000</c:v>
                </c:pt>
                <c:pt idx="2">
                  <c:v>425000</c:v>
                </c:pt>
                <c:pt idx="3">
                  <c:v>425000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E2-4AB8-A48A-ED9DD66970CA}"/>
            </c:ext>
          </c:extLst>
        </c:ser>
        <c:ser>
          <c:idx val="2"/>
          <c:order val="2"/>
          <c:tx>
            <c:strRef>
              <c:f>'Sheet1 (2)'!$A$4</c:f>
              <c:strCache>
                <c:ptCount val="1"/>
                <c:pt idx="0">
                  <c:v>Investment and other income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2.125529336767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E2-4AB8-A48A-ED9DD66970C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  <c:pt idx="3">
                  <c:v>2026</c:v>
                </c:pt>
              </c:numCache>
            </c:numRef>
          </c:cat>
          <c:val>
            <c:numRef>
              <c:f>'Sheet1 (2)'!$B$4:$E$4</c:f>
              <c:numCache>
                <c:formatCode>General</c:formatCode>
                <c:ptCount val="4"/>
                <c:pt idx="0">
                  <c:v>2501000</c:v>
                </c:pt>
                <c:pt idx="1">
                  <c:v>3052000</c:v>
                </c:pt>
                <c:pt idx="2">
                  <c:v>3377000</c:v>
                </c:pt>
                <c:pt idx="3">
                  <c:v>2776000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E2-4AB8-A48A-ED9DD66970CA}"/>
            </c:ext>
          </c:extLst>
        </c:ser>
        <c:ser>
          <c:idx val="3"/>
          <c:order val="3"/>
          <c:tx>
            <c:strRef>
              <c:f>'Sheet1 (2)'!$A$5</c:f>
              <c:strCache>
                <c:ptCount val="1"/>
                <c:pt idx="0">
                  <c:v>Capital gains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  <c:pt idx="3">
                  <c:v>2026</c:v>
                </c:pt>
              </c:numCache>
            </c:numRef>
          </c:cat>
          <c:val>
            <c:numRef>
              <c:f>'Sheet1 (2)'!$B$5:$E$5</c:f>
              <c:numCache>
                <c:formatCode>General</c:formatCode>
                <c:ptCount val="4"/>
                <c:pt idx="0">
                  <c:v>621000</c:v>
                </c:pt>
                <c:pt idx="1">
                  <c:v>1358000</c:v>
                </c:pt>
                <c:pt idx="2">
                  <c:v>1400000</c:v>
                </c:pt>
                <c:pt idx="3">
                  <c:v>1100000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E2-4AB8-A48A-ED9DD66970CA}"/>
            </c:ext>
          </c:extLst>
        </c:ser>
        <c:ser>
          <c:idx val="4"/>
          <c:order val="4"/>
          <c:tx>
            <c:strRef>
              <c:f>'Sheet1 (2)'!$A$6</c:f>
              <c:strCache>
                <c:ptCount val="1"/>
                <c:pt idx="0">
                  <c:v>Reserves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1126587941371524E-2"/>
                  <c:y val="-5.19573837876598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E2-4AB8-A48A-ED9DD66970CA}"/>
                </c:ext>
              </c:extLst>
            </c:dLbl>
            <c:dLbl>
              <c:idx val="1"/>
              <c:layout>
                <c:manualLayout>
                  <c:x val="-6.200458537570594E-2"/>
                  <c:y val="-5.19573837876598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E2-4AB8-A48A-ED9DD66970CA}"/>
                </c:ext>
              </c:extLst>
            </c:dLbl>
            <c:dLbl>
              <c:idx val="2"/>
              <c:layout>
                <c:manualLayout>
                  <c:x val="-4.4599789480770993E-2"/>
                  <c:y val="-2.59786918938299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E2-4AB8-A48A-ED9DD66970CA}"/>
                </c:ext>
              </c:extLst>
            </c:dLbl>
            <c:dLbl>
              <c:idx val="3"/>
              <c:layout>
                <c:manualLayout>
                  <c:x val="-3.1546192559569669E-2"/>
                  <c:y val="-3.77871882092071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E2-4AB8-A48A-ED9DD66970C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  <c:pt idx="3">
                  <c:v>2026</c:v>
                </c:pt>
              </c:numCache>
            </c:numRef>
          </c:cat>
          <c:val>
            <c:numRef>
              <c:f>'Sheet1 (2)'!$B$6:$E$6</c:f>
              <c:numCache>
                <c:formatCode>General</c:formatCode>
                <c:ptCount val="4"/>
                <c:pt idx="0">
                  <c:v>0</c:v>
                </c:pt>
                <c:pt idx="1">
                  <c:v>605000</c:v>
                </c:pt>
                <c:pt idx="2">
                  <c:v>168000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2E2-4AB8-A48A-ED9DD6697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1797104"/>
        <c:axId val="1981796688"/>
      </c:barChart>
      <c:catAx>
        <c:axId val="19817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1796688"/>
        <c:crosses val="autoZero"/>
        <c:auto val="1"/>
        <c:lblAlgn val="ctr"/>
        <c:lblOffset val="100"/>
        <c:noMultiLvlLbl val="0"/>
      </c:catAx>
      <c:valAx>
        <c:axId val="198179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179710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5773450885370477E-2"/>
          <c:y val="0.76123861405466742"/>
          <c:w val="0.95564800616157186"/>
          <c:h val="0.22316882568377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/>
              <a:t>Parish share collection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 (2)'!$G$2</c:f>
              <c:strCache>
                <c:ptCount val="1"/>
                <c:pt idx="0">
                  <c:v>2019 share with CPI applied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'Sheet1 (2)'!$H$1:$K$1</c:f>
              <c:numCache>
                <c:formatCode>General</c:formatCode>
                <c:ptCount val="4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  <c:pt idx="3">
                  <c:v>2026</c:v>
                </c:pt>
              </c:numCache>
            </c:numRef>
          </c:cat>
          <c:val>
            <c:numRef>
              <c:f>'Sheet1 (2)'!$H$2:$K$2</c:f>
              <c:numCache>
                <c:formatCode>0</c:formatCode>
                <c:ptCount val="4"/>
                <c:pt idx="0">
                  <c:v>10359000</c:v>
                </c:pt>
                <c:pt idx="1">
                  <c:v>11256855.966</c:v>
                </c:pt>
                <c:pt idx="2">
                  <c:v>12618710.40076668</c:v>
                </c:pt>
                <c:pt idx="3">
                  <c:v>13391076.426976807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65-4887-8D9F-61EC8E7217F0}"/>
            </c:ext>
          </c:extLst>
        </c:ser>
        <c:ser>
          <c:idx val="1"/>
          <c:order val="1"/>
          <c:tx>
            <c:strRef>
              <c:f>'Sheet1 (2)'!$G$3</c:f>
              <c:strCache>
                <c:ptCount val="1"/>
                <c:pt idx="0">
                  <c:v>Received/budgeted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'Sheet1 (2)'!$H$1:$K$1</c:f>
              <c:numCache>
                <c:formatCode>General</c:formatCode>
                <c:ptCount val="4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  <c:pt idx="3">
                  <c:v>2026</c:v>
                </c:pt>
              </c:numCache>
            </c:numRef>
          </c:cat>
          <c:val>
            <c:numRef>
              <c:f>'Sheet1 (2)'!$H$3:$K$3</c:f>
              <c:numCache>
                <c:formatCode>General</c:formatCode>
                <c:ptCount val="4"/>
                <c:pt idx="0">
                  <c:v>10359000</c:v>
                </c:pt>
                <c:pt idx="1">
                  <c:v>8866000</c:v>
                </c:pt>
                <c:pt idx="2">
                  <c:v>9486000</c:v>
                </c:pt>
                <c:pt idx="3">
                  <c:v>10364000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65-4887-8D9F-61EC8E721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9960400"/>
        <c:axId val="819962896"/>
      </c:lineChart>
      <c:catAx>
        <c:axId val="81996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962896"/>
        <c:crosses val="autoZero"/>
        <c:auto val="1"/>
        <c:lblAlgn val="ctr"/>
        <c:lblOffset val="100"/>
        <c:noMultiLvlLbl val="0"/>
      </c:catAx>
      <c:valAx>
        <c:axId val="81996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96040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Sheet3!$A$33</c:f>
              <c:strCache>
                <c:ptCount val="1"/>
                <c:pt idx="0">
                  <c:v>Stipendiary related costs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Sheet3!$B$32:$D$32</c:f>
              <c:numCache>
                <c:formatCode>General</c:formatCode>
                <c:ptCount val="3"/>
                <c:pt idx="0">
                  <c:v>2019</c:v>
                </c:pt>
                <c:pt idx="1">
                  <c:v>2023</c:v>
                </c:pt>
                <c:pt idx="2">
                  <c:v>2026</c:v>
                </c:pt>
              </c:numCache>
            </c:numRef>
          </c:cat>
          <c:val>
            <c:numRef>
              <c:f>Sheet3!$B$33:$D$33</c:f>
              <c:numCache>
                <c:formatCode>General</c:formatCode>
                <c:ptCount val="3"/>
                <c:pt idx="0">
                  <c:v>7247</c:v>
                </c:pt>
                <c:pt idx="1">
                  <c:v>7693</c:v>
                </c:pt>
                <c:pt idx="2">
                  <c:v>7217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2-47CE-B0DE-36E7C1C74D86}"/>
            </c:ext>
          </c:extLst>
        </c:ser>
        <c:ser>
          <c:idx val="1"/>
          <c:order val="1"/>
          <c:tx>
            <c:strRef>
              <c:f>Sheet3!$A$34</c:f>
              <c:strCache>
                <c:ptCount val="1"/>
                <c:pt idx="0">
                  <c:v>Housing costs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Sheet3!$B$32:$D$32</c:f>
              <c:numCache>
                <c:formatCode>General</c:formatCode>
                <c:ptCount val="3"/>
                <c:pt idx="0">
                  <c:v>2019</c:v>
                </c:pt>
                <c:pt idx="1">
                  <c:v>2023</c:v>
                </c:pt>
                <c:pt idx="2">
                  <c:v>2026</c:v>
                </c:pt>
              </c:numCache>
            </c:numRef>
          </c:cat>
          <c:val>
            <c:numRef>
              <c:f>Sheet3!$B$34:$D$34</c:f>
              <c:numCache>
                <c:formatCode>General</c:formatCode>
                <c:ptCount val="3"/>
                <c:pt idx="0">
                  <c:v>2013</c:v>
                </c:pt>
                <c:pt idx="1">
                  <c:v>2008</c:v>
                </c:pt>
                <c:pt idx="2">
                  <c:v>2008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E2-47CE-B0DE-36E7C1C74D86}"/>
            </c:ext>
          </c:extLst>
        </c:ser>
        <c:ser>
          <c:idx val="2"/>
          <c:order val="2"/>
          <c:tx>
            <c:strRef>
              <c:f>Sheet3!$A$35</c:f>
              <c:strCache>
                <c:ptCount val="1"/>
                <c:pt idx="0">
                  <c:v>Training costs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Sheet3!$B$32:$D$32</c:f>
              <c:numCache>
                <c:formatCode>General</c:formatCode>
                <c:ptCount val="3"/>
                <c:pt idx="0">
                  <c:v>2019</c:v>
                </c:pt>
                <c:pt idx="1">
                  <c:v>2023</c:v>
                </c:pt>
                <c:pt idx="2">
                  <c:v>2026</c:v>
                </c:pt>
              </c:numCache>
            </c:numRef>
          </c:cat>
          <c:val>
            <c:numRef>
              <c:f>Sheet3!$B$35:$D$35</c:f>
              <c:numCache>
                <c:formatCode>General</c:formatCode>
                <c:ptCount val="3"/>
                <c:pt idx="0">
                  <c:v>1127</c:v>
                </c:pt>
                <c:pt idx="1">
                  <c:v>1226</c:v>
                </c:pt>
                <c:pt idx="2">
                  <c:v>1104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E2-47CE-B0DE-36E7C1C74D86}"/>
            </c:ext>
          </c:extLst>
        </c:ser>
        <c:ser>
          <c:idx val="3"/>
          <c:order val="3"/>
          <c:tx>
            <c:strRef>
              <c:f>Sheet3!$A$36</c:f>
              <c:strCache>
                <c:ptCount val="1"/>
                <c:pt idx="0">
                  <c:v>Support staffing costs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Sheet3!$B$32:$D$32</c:f>
              <c:numCache>
                <c:formatCode>General</c:formatCode>
                <c:ptCount val="3"/>
                <c:pt idx="0">
                  <c:v>2019</c:v>
                </c:pt>
                <c:pt idx="1">
                  <c:v>2023</c:v>
                </c:pt>
                <c:pt idx="2">
                  <c:v>2026</c:v>
                </c:pt>
              </c:numCache>
            </c:numRef>
          </c:cat>
          <c:val>
            <c:numRef>
              <c:f>Sheet3!$B$36:$D$36</c:f>
              <c:numCache>
                <c:formatCode>General</c:formatCode>
                <c:ptCount val="3"/>
                <c:pt idx="0">
                  <c:v>2382</c:v>
                </c:pt>
                <c:pt idx="1">
                  <c:v>2330</c:v>
                </c:pt>
                <c:pt idx="2">
                  <c:v>2473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E2-47CE-B0DE-36E7C1C74D86}"/>
            </c:ext>
          </c:extLst>
        </c:ser>
        <c:ser>
          <c:idx val="4"/>
          <c:order val="4"/>
          <c:tx>
            <c:strRef>
              <c:f>Sheet3!$A$37</c:f>
              <c:strCache>
                <c:ptCount val="1"/>
                <c:pt idx="0">
                  <c:v>National church contributions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numRef>
              <c:f>Sheet3!$B$32:$D$32</c:f>
              <c:numCache>
                <c:formatCode>General</c:formatCode>
                <c:ptCount val="3"/>
                <c:pt idx="0">
                  <c:v>2019</c:v>
                </c:pt>
                <c:pt idx="1">
                  <c:v>2023</c:v>
                </c:pt>
                <c:pt idx="2">
                  <c:v>2026</c:v>
                </c:pt>
              </c:numCache>
            </c:numRef>
          </c:cat>
          <c:val>
            <c:numRef>
              <c:f>Sheet3!$B$37:$D$37</c:f>
              <c:numCache>
                <c:formatCode>General</c:formatCode>
                <c:ptCount val="3"/>
                <c:pt idx="0">
                  <c:v>495</c:v>
                </c:pt>
                <c:pt idx="1">
                  <c:v>489</c:v>
                </c:pt>
                <c:pt idx="2">
                  <c:v>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E2-47CE-B0DE-36E7C1C74D86}"/>
            </c:ext>
          </c:extLst>
        </c:ser>
        <c:ser>
          <c:idx val="5"/>
          <c:order val="5"/>
          <c:tx>
            <c:strRef>
              <c:f>Sheet3!$A$38</c:f>
              <c:strCache>
                <c:ptCount val="1"/>
                <c:pt idx="0">
                  <c:v>Other support costs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cat>
            <c:numRef>
              <c:f>Sheet3!$B$32:$D$32</c:f>
              <c:numCache>
                <c:formatCode>General</c:formatCode>
                <c:ptCount val="3"/>
                <c:pt idx="0">
                  <c:v>2019</c:v>
                </c:pt>
                <c:pt idx="1">
                  <c:v>2023</c:v>
                </c:pt>
                <c:pt idx="2">
                  <c:v>2026</c:v>
                </c:pt>
              </c:numCache>
            </c:numRef>
          </c:cat>
          <c:val>
            <c:numRef>
              <c:f>Sheet3!$B$38:$D$38</c:f>
              <c:numCache>
                <c:formatCode>General</c:formatCode>
                <c:ptCount val="3"/>
                <c:pt idx="0">
                  <c:v>640</c:v>
                </c:pt>
                <c:pt idx="1">
                  <c:v>674</c:v>
                </c:pt>
                <c:pt idx="2">
                  <c:v>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E2-47CE-B0DE-36E7C1C74D86}"/>
            </c:ext>
          </c:extLst>
        </c:ser>
        <c:ser>
          <c:idx val="6"/>
          <c:order val="6"/>
          <c:tx>
            <c:strRef>
              <c:f>Sheet3!$A$39</c:f>
              <c:strCache>
                <c:ptCount val="1"/>
                <c:pt idx="0">
                  <c:v>Other costs including cost of borrowing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Sheet3!$B$32:$D$32</c:f>
              <c:numCache>
                <c:formatCode>General</c:formatCode>
                <c:ptCount val="3"/>
                <c:pt idx="0">
                  <c:v>2019</c:v>
                </c:pt>
                <c:pt idx="1">
                  <c:v>2023</c:v>
                </c:pt>
                <c:pt idx="2">
                  <c:v>2026</c:v>
                </c:pt>
              </c:numCache>
            </c:numRef>
          </c:cat>
          <c:val>
            <c:numRef>
              <c:f>Sheet3!$B$39:$D$39</c:f>
              <c:numCache>
                <c:formatCode>General</c:formatCode>
                <c:ptCount val="3"/>
                <c:pt idx="0">
                  <c:v>209</c:v>
                </c:pt>
                <c:pt idx="1">
                  <c:v>416</c:v>
                </c:pt>
                <c:pt idx="2">
                  <c:v>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E2-47CE-B0DE-36E7C1C74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1983551"/>
        <c:axId val="1411981887"/>
      </c:areaChart>
      <c:catAx>
        <c:axId val="1411983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981887"/>
        <c:crosses val="autoZero"/>
        <c:auto val="1"/>
        <c:lblAlgn val="ctr"/>
        <c:lblOffset val="100"/>
        <c:noMultiLvlLbl val="0"/>
      </c:catAx>
      <c:valAx>
        <c:axId val="1411981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98355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807402363916696"/>
          <c:y val="0.71021242234475845"/>
          <c:w val="0.70366954120685787"/>
          <c:h val="0.270592218397844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0.44207</cdr:x>
      <cdr:y>0.10369</cdr:y>
    </cdr:from>
    <cdr:to>
      <cdr:x>0.45037</cdr:x>
      <cdr:y>0.16971</cdr:y>
    </cdr:to>
    <cdr:sp macro="" textlink="">
      <cdr:nvSpPr>
        <cdr:cNvPr id="2" name="Right Brace 1">
          <a:extLst xmlns:a="http://schemas.openxmlformats.org/drawingml/2006/main">
            <a:ext uri="{FF2B5EF4-FFF2-40B4-BE49-F238E27FC236}">
              <a16:creationId xmlns:a16="http://schemas.microsoft.com/office/drawing/2014/main" id="{D63D6EE6-4E31-7ACB-192A-7718670B5023}"/>
            </a:ext>
          </a:extLst>
        </cdr:cNvPr>
        <cdr:cNvSpPr/>
      </cdr:nvSpPr>
      <cdr:spPr>
        <a:xfrm xmlns:a="http://schemas.openxmlformats.org/drawingml/2006/main">
          <a:off x="5161188" y="557605"/>
          <a:ext cx="96819" cy="355002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0.44852</cdr:x>
      <cdr:y>0.1177</cdr:y>
    </cdr:from>
    <cdr:to>
      <cdr:x>0.51302</cdr:x>
      <cdr:y>0.17571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33B8ADC-DF0B-6325-BBEB-D850B73CD077}"/>
            </a:ext>
          </a:extLst>
        </cdr:cNvPr>
        <cdr:cNvSpPr txBox="1"/>
      </cdr:nvSpPr>
      <cdr:spPr>
        <a:xfrm xmlns:a="http://schemas.openxmlformats.org/drawingml/2006/main">
          <a:off x="5236491" y="632909"/>
          <a:ext cx="753036" cy="311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/>
            <a:t>£2m</a:t>
          </a:r>
        </a:p>
      </cdr:txBody>
    </cdr:sp>
  </cdr:relSizeAnchor>
  <cdr:relSizeAnchor xmlns:cdr="http://schemas.openxmlformats.org/drawingml/2006/chartDrawing">
    <cdr:from>
      <cdr:x>0.6798</cdr:x>
      <cdr:y>0.06821</cdr:y>
    </cdr:from>
    <cdr:to>
      <cdr:x>0.69891</cdr:x>
      <cdr:y>0.1317</cdr:y>
    </cdr:to>
    <cdr:sp macro="" textlink="">
      <cdr:nvSpPr>
        <cdr:cNvPr id="4" name="Right Brace 3">
          <a:extLst xmlns:a="http://schemas.openxmlformats.org/drawingml/2006/main">
            <a:ext uri="{FF2B5EF4-FFF2-40B4-BE49-F238E27FC236}">
              <a16:creationId xmlns:a16="http://schemas.microsoft.com/office/drawing/2014/main" id="{1B632C53-9F58-1DD4-F65A-21C802CCBC9A}"/>
            </a:ext>
          </a:extLst>
        </cdr:cNvPr>
        <cdr:cNvSpPr/>
      </cdr:nvSpPr>
      <cdr:spPr>
        <a:xfrm xmlns:a="http://schemas.openxmlformats.org/drawingml/2006/main">
          <a:off x="5361380" y="296790"/>
          <a:ext cx="150712" cy="276281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0.69823</cdr:x>
      <cdr:y>0.07569</cdr:y>
    </cdr:from>
    <cdr:to>
      <cdr:x>0.77195</cdr:x>
      <cdr:y>0.1477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69BAC8F-7ED1-2639-D40C-9A8A2287B8CE}"/>
            </a:ext>
          </a:extLst>
        </cdr:cNvPr>
        <cdr:cNvSpPr txBox="1"/>
      </cdr:nvSpPr>
      <cdr:spPr>
        <a:xfrm xmlns:a="http://schemas.openxmlformats.org/drawingml/2006/main">
          <a:off x="8151814" y="406998"/>
          <a:ext cx="860611" cy="387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dirty="0"/>
            <a:t>£1.6m</a:t>
          </a:r>
        </a:p>
      </cdr:txBody>
    </cdr:sp>
  </cdr:relSizeAnchor>
  <cdr:relSizeAnchor xmlns:cdr="http://schemas.openxmlformats.org/drawingml/2006/chartDrawing">
    <cdr:from>
      <cdr:x>0.01453</cdr:x>
      <cdr:y>0.22972</cdr:y>
    </cdr:from>
    <cdr:to>
      <cdr:x>0.97282</cdr:x>
      <cdr:y>0.22972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1C9109F0-92DD-C266-FF5E-8194DF1B13DA}"/>
            </a:ext>
          </a:extLst>
        </cdr:cNvPr>
        <cdr:cNvCxnSpPr/>
      </cdr:nvCxnSpPr>
      <cdr:spPr>
        <a:xfrm xmlns:a="http://schemas.openxmlformats.org/drawingml/2006/main">
          <a:off x="169640" y="1235336"/>
          <a:ext cx="11187953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0.01561</cdr:x>
      <cdr:y>0.13003</cdr:y>
    </cdr:from>
    <cdr:to>
      <cdr:x>0.97312</cdr:x>
      <cdr:y>0.13003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3CE6F2BF-8217-95B0-DEB0-6D4696852C1E}"/>
            </a:ext>
          </a:extLst>
        </cdr:cNvPr>
        <cdr:cNvCxnSpPr/>
      </cdr:nvCxnSpPr>
      <cdr:spPr>
        <a:xfrm xmlns:a="http://schemas.openxmlformats.org/drawingml/2006/main">
          <a:off x="182190" y="699247"/>
          <a:ext cx="11178988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92D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0.05717</cdr:x>
      <cdr:y>0.26755</cdr:y>
    </cdr:from>
    <cdr:to>
      <cdr:x>0.31827</cdr:x>
      <cdr:y>0.353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B8C7A7D-D84A-E06E-EC5A-59D44EF9F896}"/>
            </a:ext>
          </a:extLst>
        </cdr:cNvPr>
        <cdr:cNvCxnSpPr/>
      </cdr:nvCxnSpPr>
      <cdr:spPr>
        <a:xfrm xmlns:a="http://schemas.openxmlformats.org/drawingml/2006/main">
          <a:off x="509145" y="1110746"/>
          <a:ext cx="2325413" cy="35472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0.31207</cdr:x>
      <cdr:y>0.29224</cdr:y>
    </cdr:from>
    <cdr:to>
      <cdr:x>0.50944</cdr:x>
      <cdr:y>0.353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8A1E1101-F90D-21B5-F0B3-3917720C56AE}"/>
            </a:ext>
          </a:extLst>
        </cdr:cNvPr>
        <cdr:cNvCxnSpPr/>
      </cdr:nvCxnSpPr>
      <cdr:spPr>
        <a:xfrm xmlns:a="http://schemas.openxmlformats.org/drawingml/2006/main" flipV="1">
          <a:off x="2779379" y="1213222"/>
          <a:ext cx="1757855" cy="25224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0.50856</cdr:x>
      <cdr:y>0.25899</cdr:y>
    </cdr:from>
    <cdr:to>
      <cdr:x>0.96296</cdr:x>
      <cdr:y>0.29034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CBF7937B-EE96-52C4-7724-B91167B3E490}"/>
            </a:ext>
          </a:extLst>
        </cdr:cNvPr>
        <cdr:cNvCxnSpPr/>
      </cdr:nvCxnSpPr>
      <cdr:spPr>
        <a:xfrm xmlns:a="http://schemas.openxmlformats.org/drawingml/2006/main" flipV="1">
          <a:off x="4529351" y="1075184"/>
          <a:ext cx="4047033" cy="13015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0.05451</cdr:x>
      <cdr:y>0.13844</cdr:y>
    </cdr:from>
    <cdr:to>
      <cdr:x>0.29068</cdr:x>
      <cdr:y>0.20845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7DF17752-8284-8EDE-DF72-ECC7301F047F}"/>
            </a:ext>
          </a:extLst>
        </cdr:cNvPr>
        <cdr:cNvCxnSpPr/>
      </cdr:nvCxnSpPr>
      <cdr:spPr>
        <a:xfrm xmlns:a="http://schemas.openxmlformats.org/drawingml/2006/main">
          <a:off x="485496" y="574718"/>
          <a:ext cx="2103383" cy="290677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0.29064</cdr:x>
      <cdr:y>0.14983</cdr:y>
    </cdr:from>
    <cdr:to>
      <cdr:x>0.50679</cdr:x>
      <cdr:y>0.20673</cdr:y>
    </cdr:to>
    <cdr:cxnSp macro="">
      <cdr:nvCxnSpPr>
        <cdr:cNvPr id="21" name="Straight Connector 20">
          <a:extLst xmlns:a="http://schemas.openxmlformats.org/drawingml/2006/main">
            <a:ext uri="{FF2B5EF4-FFF2-40B4-BE49-F238E27FC236}">
              <a16:creationId xmlns:a16="http://schemas.microsoft.com/office/drawing/2014/main" id="{D42030FA-E5F5-98B3-4BF8-FD110F18DF76}"/>
            </a:ext>
          </a:extLst>
        </cdr:cNvPr>
        <cdr:cNvCxnSpPr/>
      </cdr:nvCxnSpPr>
      <cdr:spPr>
        <a:xfrm xmlns:a="http://schemas.openxmlformats.org/drawingml/2006/main" flipV="1">
          <a:off x="2588508" y="622015"/>
          <a:ext cx="1925078" cy="236226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0.50679</cdr:x>
      <cdr:y>0.14983</cdr:y>
    </cdr:from>
    <cdr:to>
      <cdr:x>0.96296</cdr:x>
      <cdr:y>0.14983</cdr:y>
    </cdr:to>
    <cdr:cxnSp macro="">
      <cdr:nvCxnSpPr>
        <cdr:cNvPr id="24" name="Straight Connector 23">
          <a:extLst xmlns:a="http://schemas.openxmlformats.org/drawingml/2006/main">
            <a:ext uri="{FF2B5EF4-FFF2-40B4-BE49-F238E27FC236}">
              <a16:creationId xmlns:a16="http://schemas.microsoft.com/office/drawing/2014/main" id="{7AFDD672-050F-D8A5-40FE-BF00346FA810}"/>
            </a:ext>
          </a:extLst>
        </cdr:cNvPr>
        <cdr:cNvCxnSpPr/>
      </cdr:nvCxnSpPr>
      <cdr:spPr>
        <a:xfrm xmlns:a="http://schemas.openxmlformats.org/drawingml/2006/main">
          <a:off x="4513586" y="622015"/>
          <a:ext cx="4062798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5CCF-45A9-D247-9898-8F48A86B9C1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0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620000"/>
            <a:ext cx="7772400" cy="2387600"/>
          </a:xfrm>
        </p:spPr>
        <p:txBody>
          <a:bodyPr>
            <a:normAutofit/>
          </a:bodyPr>
          <a:lstStyle/>
          <a:p>
            <a:pPr algn="l"/>
            <a:r>
              <a:rPr lang="en-US" sz="5500" dirty="0">
                <a:solidFill>
                  <a:srgbClr val="004990"/>
                </a:solidFill>
                <a:latin typeface="Cambria" charset="0"/>
                <a:ea typeface="Cambria" charset="0"/>
                <a:cs typeface="Cambria" charset="0"/>
              </a:rPr>
              <a:t>Financial conversations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4500000"/>
            <a:ext cx="7739788" cy="1655762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rgbClr val="004990"/>
                </a:solidFill>
              </a:rPr>
              <a:t>Autumn 2022</a:t>
            </a:r>
          </a:p>
        </p:txBody>
      </p:sp>
    </p:spTree>
    <p:extLst>
      <p:ext uri="{BB962C8B-B14F-4D97-AF65-F5344CB8AC3E}">
        <p14:creationId xmlns:p14="http://schemas.microsoft.com/office/powerpoint/2010/main" val="186517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004990"/>
                </a:solidFill>
                <a:latin typeface="Cambria" charset="0"/>
                <a:ea typeface="Cambria" charset="0"/>
                <a:cs typeface="Cambria" charset="0"/>
              </a:rPr>
              <a:t>Income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A7DA1BD2-DA77-5D93-2BC9-877D8C725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32299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D5821D7-8A6E-DDBC-376F-77D8A950A2DB}"/>
              </a:ext>
            </a:extLst>
          </p:cNvPr>
          <p:cNvSpPr txBox="1"/>
          <p:nvPr/>
        </p:nvSpPr>
        <p:spPr>
          <a:xfrm>
            <a:off x="6610425" y="1195278"/>
            <a:ext cx="2607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Parish share and parochial fee income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21BB0-D014-018F-0715-2ED277E6786D}"/>
              </a:ext>
            </a:extLst>
          </p:cNvPr>
          <p:cNvSpPr txBox="1"/>
          <p:nvPr/>
        </p:nvSpPr>
        <p:spPr>
          <a:xfrm>
            <a:off x="6610425" y="821436"/>
            <a:ext cx="2166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Total income before gains and reserves utilisation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079A94-FA04-28C3-3374-DEF147935BF2}"/>
              </a:ext>
            </a:extLst>
          </p:cNvPr>
          <p:cNvCxnSpPr/>
          <p:nvPr/>
        </p:nvCxnSpPr>
        <p:spPr>
          <a:xfrm>
            <a:off x="5784455" y="1070043"/>
            <a:ext cx="817581" cy="0"/>
          </a:xfrm>
          <a:prstGeom prst="line">
            <a:avLst/>
          </a:prstGeom>
          <a:ln w="22225">
            <a:solidFill>
              <a:srgbClr val="78A2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533D7F-606C-71B5-254F-21098FAD2632}"/>
              </a:ext>
            </a:extLst>
          </p:cNvPr>
          <p:cNvCxnSpPr>
            <a:cxnSpLocks/>
          </p:cNvCxnSpPr>
          <p:nvPr/>
        </p:nvCxnSpPr>
        <p:spPr>
          <a:xfrm>
            <a:off x="5774979" y="1337203"/>
            <a:ext cx="835446" cy="668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C86F354-CA8F-2C1F-CBCA-D97687D4F0E5}"/>
              </a:ext>
            </a:extLst>
          </p:cNvPr>
          <p:cNvSpPr txBox="1"/>
          <p:nvPr/>
        </p:nvSpPr>
        <p:spPr>
          <a:xfrm>
            <a:off x="6610425" y="573730"/>
            <a:ext cx="177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607A7E-B34B-815C-B0C4-538C44EAA3B6}"/>
              </a:ext>
            </a:extLst>
          </p:cNvPr>
          <p:cNvSpPr txBox="1"/>
          <p:nvPr/>
        </p:nvSpPr>
        <p:spPr>
          <a:xfrm>
            <a:off x="142613" y="1904300"/>
            <a:ext cx="56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£m</a:t>
            </a:r>
          </a:p>
        </p:txBody>
      </p:sp>
    </p:spTree>
    <p:extLst>
      <p:ext uri="{BB962C8B-B14F-4D97-AF65-F5344CB8AC3E}">
        <p14:creationId xmlns:p14="http://schemas.microsoft.com/office/powerpoint/2010/main" val="8710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004990"/>
                </a:solidFill>
                <a:latin typeface="Cambria" charset="0"/>
                <a:ea typeface="Cambria" charset="0"/>
                <a:cs typeface="Cambria" charset="0"/>
              </a:rPr>
              <a:t>Income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FA8ACE06-8CC9-82E6-BFF1-0640C309E9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15996"/>
              </p:ext>
            </p:extLst>
          </p:nvPr>
        </p:nvGraphicFramePr>
        <p:xfrm>
          <a:off x="508440" y="1565728"/>
          <a:ext cx="8174690" cy="423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7173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27" y="383255"/>
            <a:ext cx="7886700" cy="1325563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004990"/>
                </a:solidFill>
                <a:latin typeface="Cambria" charset="0"/>
                <a:ea typeface="Cambria" charset="0"/>
                <a:cs typeface="Cambria" charset="0"/>
              </a:rPr>
              <a:t>Expenditure &amp; income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670F0CDA-506C-3707-F45F-AFB8717915A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17985839"/>
              </p:ext>
            </p:extLst>
          </p:nvPr>
        </p:nvGraphicFramePr>
        <p:xfrm>
          <a:off x="192421" y="1963530"/>
          <a:ext cx="8906236" cy="415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9084F184-3C77-88CF-6DB8-79C6F9F257F6}"/>
              </a:ext>
            </a:extLst>
          </p:cNvPr>
          <p:cNvGrpSpPr/>
          <p:nvPr/>
        </p:nvGrpSpPr>
        <p:grpSpPr>
          <a:xfrm>
            <a:off x="5774979" y="1195637"/>
            <a:ext cx="3434890" cy="973288"/>
            <a:chOff x="5774979" y="1195637"/>
            <a:chExt cx="3434890" cy="97328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F27AD5-7C19-D3E1-0798-084CD769AF42}"/>
                </a:ext>
              </a:extLst>
            </p:cNvPr>
            <p:cNvSpPr txBox="1"/>
            <p:nvPr/>
          </p:nvSpPr>
          <p:spPr>
            <a:xfrm>
              <a:off x="6602036" y="1463043"/>
              <a:ext cx="26078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Parish share and parochial fee income</a:t>
              </a:r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85BAC4-D8CC-DD40-3DF7-E94DB0868BBA}"/>
                </a:ext>
              </a:extLst>
            </p:cNvPr>
            <p:cNvSpPr txBox="1"/>
            <p:nvPr/>
          </p:nvSpPr>
          <p:spPr>
            <a:xfrm>
              <a:off x="6602036" y="1707260"/>
              <a:ext cx="2166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Total income before gains and reserves utilisation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E863158-CF1E-93B1-91C6-81AC26046C28}"/>
                </a:ext>
              </a:extLst>
            </p:cNvPr>
            <p:cNvCxnSpPr/>
            <p:nvPr/>
          </p:nvCxnSpPr>
          <p:spPr>
            <a:xfrm>
              <a:off x="5784455" y="1619484"/>
              <a:ext cx="817581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0E6D076-44F0-BD06-A7FA-51021E7B6437}"/>
                </a:ext>
              </a:extLst>
            </p:cNvPr>
            <p:cNvCxnSpPr>
              <a:cxnSpLocks/>
            </p:cNvCxnSpPr>
            <p:nvPr/>
          </p:nvCxnSpPr>
          <p:spPr>
            <a:xfrm>
              <a:off x="5774979" y="1886644"/>
              <a:ext cx="835446" cy="668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250FA8-C4E7-476D-BC14-0F84738F723B}"/>
                </a:ext>
              </a:extLst>
            </p:cNvPr>
            <p:cNvSpPr txBox="1"/>
            <p:nvPr/>
          </p:nvSpPr>
          <p:spPr>
            <a:xfrm>
              <a:off x="6602136" y="1195637"/>
              <a:ext cx="1778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Income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88CA3BF-9B55-3435-578D-5F37FE68B732}"/>
              </a:ext>
            </a:extLst>
          </p:cNvPr>
          <p:cNvSpPr txBox="1"/>
          <p:nvPr/>
        </p:nvSpPr>
        <p:spPr>
          <a:xfrm>
            <a:off x="907409" y="5081138"/>
            <a:ext cx="177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Expenditure</a:t>
            </a:r>
          </a:p>
        </p:txBody>
      </p:sp>
    </p:spTree>
    <p:extLst>
      <p:ext uri="{BB962C8B-B14F-4D97-AF65-F5344CB8AC3E}">
        <p14:creationId xmlns:p14="http://schemas.microsoft.com/office/powerpoint/2010/main" val="1162408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27" y="383255"/>
            <a:ext cx="7886700" cy="1325563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004990"/>
                </a:solidFill>
                <a:latin typeface="Cambria" charset="0"/>
                <a:ea typeface="Cambria" charset="0"/>
                <a:cs typeface="Cambria" charset="0"/>
              </a:rPr>
              <a:t>Reserves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1A021D4F-F2EE-83DD-9446-D0A11B611F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395940"/>
              </p:ext>
            </p:extLst>
          </p:nvPr>
        </p:nvGraphicFramePr>
        <p:xfrm>
          <a:off x="352426" y="1339703"/>
          <a:ext cx="8422458" cy="4994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486">
                  <a:extLst>
                    <a:ext uri="{9D8B030D-6E8A-4147-A177-3AD203B41FA5}">
                      <a16:colId xmlns:a16="http://schemas.microsoft.com/office/drawing/2014/main" val="2194411313"/>
                    </a:ext>
                  </a:extLst>
                </a:gridCol>
                <a:gridCol w="2807486">
                  <a:extLst>
                    <a:ext uri="{9D8B030D-6E8A-4147-A177-3AD203B41FA5}">
                      <a16:colId xmlns:a16="http://schemas.microsoft.com/office/drawing/2014/main" val="1165225474"/>
                    </a:ext>
                  </a:extLst>
                </a:gridCol>
                <a:gridCol w="2807486">
                  <a:extLst>
                    <a:ext uri="{9D8B030D-6E8A-4147-A177-3AD203B41FA5}">
                      <a16:colId xmlns:a16="http://schemas.microsoft.com/office/drawing/2014/main" val="1408643754"/>
                    </a:ext>
                  </a:extLst>
                </a:gridCol>
              </a:tblGrid>
              <a:tr h="483564">
                <a:tc>
                  <a:txBody>
                    <a:bodyPr/>
                    <a:lstStyle/>
                    <a:p>
                      <a:r>
                        <a:rPr lang="en-GB" sz="2400" dirty="0"/>
                        <a:t>Restricted funds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Endowment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Unrestricted funds</a:t>
                      </a:r>
                    </a:p>
                  </a:txBody>
                  <a:tcPr>
                    <a:solidFill>
                      <a:srgbClr val="78A2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046085"/>
                  </a:ext>
                </a:extLst>
              </a:tr>
              <a:tr h="1033369">
                <a:tc>
                  <a:txBody>
                    <a:bodyPr/>
                    <a:lstStyle/>
                    <a:p>
                      <a:r>
                        <a:rPr lang="en-GB" sz="2400" dirty="0"/>
                        <a:t>£2m various </a:t>
                      </a:r>
                      <a:br>
                        <a:rPr lang="en-GB" sz="2400" dirty="0"/>
                      </a:br>
                      <a:r>
                        <a:rPr lang="en-GB" sz="1800" dirty="0"/>
                        <a:t>Can only be used for specific purposes</a:t>
                      </a:r>
                      <a:endParaRPr lang="en-GB" sz="24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£42m parsonages</a:t>
                      </a:r>
                      <a:br>
                        <a:rPr lang="en-GB" sz="2400" dirty="0"/>
                      </a:br>
                      <a:r>
                        <a:rPr lang="en-GB" sz="1800" dirty="0"/>
                        <a:t>Capital that can only be released if no longer a parsonage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/>
                        <a:t>£3.5m general</a:t>
                      </a:r>
                      <a:br>
                        <a:rPr lang="en-GB" sz="4000" b="1" dirty="0"/>
                      </a:br>
                      <a:r>
                        <a:rPr lang="en-GB" sz="2400" b="1" dirty="0"/>
                        <a:t>Available as reserves</a:t>
                      </a:r>
                      <a:endParaRPr lang="en-GB" sz="3200" b="1" dirty="0"/>
                    </a:p>
                  </a:txBody>
                  <a:tcPr>
                    <a:solidFill>
                      <a:srgbClr val="78A22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496031"/>
                  </a:ext>
                </a:extLst>
              </a:tr>
              <a:tr h="1748777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solidFill>
                      <a:srgbClr val="FF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£48m fund</a:t>
                      </a:r>
                    </a:p>
                    <a:p>
                      <a:r>
                        <a:rPr lang="en-GB" sz="1800" dirty="0"/>
                        <a:t>Capital that cannot be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£2m Loan Fund &amp; Mission Development Fund</a:t>
                      </a:r>
                    </a:p>
                    <a:p>
                      <a:r>
                        <a:rPr lang="en-GB" sz="1800" dirty="0"/>
                        <a:t>Committed to pioneer project or back to back loans to parishes</a:t>
                      </a:r>
                    </a:p>
                  </a:txBody>
                  <a:tcPr>
                    <a:solidFill>
                      <a:srgbClr val="78A22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228972"/>
                  </a:ext>
                </a:extLst>
              </a:tr>
              <a:tr h="755153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£3m other</a:t>
                      </a:r>
                    </a:p>
                    <a:p>
                      <a:r>
                        <a:rPr lang="en-GB" sz="1800" dirty="0"/>
                        <a:t>Capital that cannot be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£5m tangible fixed assets</a:t>
                      </a:r>
                      <a:br>
                        <a:rPr lang="en-GB" sz="2400" dirty="0"/>
                      </a:br>
                      <a:r>
                        <a:rPr lang="en-GB" sz="1800" dirty="0"/>
                        <a:t>Available only when assets sold</a:t>
                      </a:r>
                      <a:endParaRPr lang="en-GB" sz="2400" dirty="0"/>
                    </a:p>
                  </a:txBody>
                  <a:tcPr>
                    <a:solidFill>
                      <a:srgbClr val="78A22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006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64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004990"/>
                </a:solidFill>
                <a:latin typeface="Cambria" charset="0"/>
                <a:ea typeface="Cambria" charset="0"/>
                <a:cs typeface="Cambria" charset="0"/>
              </a:rPr>
              <a:t>The path to recovery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34219D8A-B1D1-3B08-1F91-15BD82AB14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2042537"/>
              </p:ext>
            </p:extLst>
          </p:nvPr>
        </p:nvGraphicFramePr>
        <p:xfrm>
          <a:off x="676275" y="2147806"/>
          <a:ext cx="7886700" cy="267613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369479">
                  <a:extLst>
                    <a:ext uri="{9D8B030D-6E8A-4147-A177-3AD203B41FA5}">
                      <a16:colId xmlns:a16="http://schemas.microsoft.com/office/drawing/2014/main" val="1307898767"/>
                    </a:ext>
                  </a:extLst>
                </a:gridCol>
                <a:gridCol w="2517221">
                  <a:extLst>
                    <a:ext uri="{9D8B030D-6E8A-4147-A177-3AD203B41FA5}">
                      <a16:colId xmlns:a16="http://schemas.microsoft.com/office/drawing/2014/main" val="2365480392"/>
                    </a:ext>
                  </a:extLst>
                </a:gridCol>
              </a:tblGrid>
              <a:tr h="3382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kern="500" baseline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kern="500" baseline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735679"/>
                  </a:ext>
                </a:extLst>
              </a:tr>
              <a:tr h="414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kern="500" baseline="0" dirty="0"/>
                        <a:t>Increased income from investments and glebe 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kern="500" baseline="0" dirty="0"/>
                        <a:t>          £430K per annum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083313"/>
                  </a:ext>
                </a:extLst>
              </a:tr>
              <a:tr h="394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kern="500" baseline="0" dirty="0"/>
                        <a:t>Reduced/reshaped support services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kern="500" baseline="0" dirty="0"/>
                        <a:t>          £320K per annum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303703"/>
                  </a:ext>
                </a:extLst>
              </a:tr>
              <a:tr h="309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kern="500" baseline="0" dirty="0"/>
                        <a:t>Reduction in stipendiary posts to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kern="500" baseline="0" dirty="0"/>
                        <a:t>          £400K per annum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20998"/>
                  </a:ext>
                </a:extLst>
              </a:tr>
              <a:tr h="324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kern="500" baseline="0" dirty="0"/>
                        <a:t>Reduction in stipendiary curates to 7 per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kern="500" baseline="0" dirty="0"/>
                        <a:t>          £30K per annum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978826"/>
                  </a:ext>
                </a:extLst>
              </a:tr>
              <a:tr h="3422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kern="500" baseline="0" dirty="0"/>
                        <a:t>Reduction in houses owned to 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kern="500" baseline="0" dirty="0"/>
                        <a:t>        £310K per annum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873762"/>
                  </a:ext>
                </a:extLst>
              </a:tr>
              <a:tr h="4043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kern="500" baseline="0" dirty="0"/>
                        <a:t>Additional 1% drawdown on total return investments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kern="500" baseline="0" dirty="0"/>
                        <a:t>        £250K per annum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775"/>
                  </a:ext>
                </a:extLst>
              </a:tr>
            </a:tbl>
          </a:graphicData>
        </a:graphic>
      </p:graphicFrame>
      <p:pic>
        <p:nvPicPr>
          <p:cNvPr id="3" name="Graphic 2" descr="Play with solid fill">
            <a:extLst>
              <a:ext uri="{FF2B5EF4-FFF2-40B4-BE49-F238E27FC236}">
                <a16:creationId xmlns:a16="http://schemas.microsoft.com/office/drawing/2014/main" id="{80327658-5424-7580-E14D-7E3029FD9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>
            <a:off x="6123350" y="4462189"/>
            <a:ext cx="398477" cy="398477"/>
          </a:xfrm>
          <a:prstGeom prst="rect">
            <a:avLst/>
          </a:prstGeom>
        </p:spPr>
      </p:pic>
      <p:pic>
        <p:nvPicPr>
          <p:cNvPr id="4" name="Graphic 3" descr="Play with solid fill">
            <a:extLst>
              <a:ext uri="{FF2B5EF4-FFF2-40B4-BE49-F238E27FC236}">
                <a16:creationId xmlns:a16="http://schemas.microsoft.com/office/drawing/2014/main" id="{EBAD50E4-96AC-117A-15E0-9442BC793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>
            <a:off x="6123350" y="2516851"/>
            <a:ext cx="398477" cy="398477"/>
          </a:xfrm>
          <a:prstGeom prst="rect">
            <a:avLst/>
          </a:prstGeom>
        </p:spPr>
      </p:pic>
      <p:pic>
        <p:nvPicPr>
          <p:cNvPr id="5" name="Graphic 4" descr="Play with solid fill">
            <a:extLst>
              <a:ext uri="{FF2B5EF4-FFF2-40B4-BE49-F238E27FC236}">
                <a16:creationId xmlns:a16="http://schemas.microsoft.com/office/drawing/2014/main" id="{7C6D0288-3406-BB28-2827-0E3B85472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123350" y="2955552"/>
            <a:ext cx="398477" cy="398477"/>
          </a:xfrm>
          <a:prstGeom prst="rect">
            <a:avLst/>
          </a:prstGeom>
        </p:spPr>
      </p:pic>
      <p:pic>
        <p:nvPicPr>
          <p:cNvPr id="6" name="Graphic 5" descr="Play with solid fill">
            <a:extLst>
              <a:ext uri="{FF2B5EF4-FFF2-40B4-BE49-F238E27FC236}">
                <a16:creationId xmlns:a16="http://schemas.microsoft.com/office/drawing/2014/main" id="{4853E875-B0AD-B210-CC4C-A1EE598CB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123350" y="3318839"/>
            <a:ext cx="398477" cy="398477"/>
          </a:xfrm>
          <a:prstGeom prst="rect">
            <a:avLst/>
          </a:prstGeom>
        </p:spPr>
      </p:pic>
      <p:pic>
        <p:nvPicPr>
          <p:cNvPr id="7" name="Graphic 6" descr="Play with solid fill">
            <a:extLst>
              <a:ext uri="{FF2B5EF4-FFF2-40B4-BE49-F238E27FC236}">
                <a16:creationId xmlns:a16="http://schemas.microsoft.com/office/drawing/2014/main" id="{49075D6B-9304-3DAB-9FD7-5B1BC9B64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123349" y="3722800"/>
            <a:ext cx="398477" cy="398477"/>
          </a:xfrm>
          <a:prstGeom prst="rect">
            <a:avLst/>
          </a:prstGeom>
        </p:spPr>
      </p:pic>
      <p:pic>
        <p:nvPicPr>
          <p:cNvPr id="8" name="Graphic 7" descr="Play with solid fill">
            <a:extLst>
              <a:ext uri="{FF2B5EF4-FFF2-40B4-BE49-F238E27FC236}">
                <a16:creationId xmlns:a16="http://schemas.microsoft.com/office/drawing/2014/main" id="{3D413B02-2E06-5D97-DE7A-F65D3923E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123348" y="4067358"/>
            <a:ext cx="398477" cy="3984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C0B978-3C44-3AF1-B5C5-EAB4BD182CB6}"/>
              </a:ext>
            </a:extLst>
          </p:cNvPr>
          <p:cNvSpPr txBox="1"/>
          <p:nvPr/>
        </p:nvSpPr>
        <p:spPr>
          <a:xfrm>
            <a:off x="638174" y="1791900"/>
            <a:ext cx="5778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kern="500" baseline="0" dirty="0"/>
              <a:t>Everything you are doing at a parish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43C7C4-65E4-D2B6-9B0A-38C4D79EC68B}"/>
              </a:ext>
            </a:extLst>
          </p:cNvPr>
          <p:cNvSpPr txBox="1"/>
          <p:nvPr/>
        </p:nvSpPr>
        <p:spPr>
          <a:xfrm>
            <a:off x="6656748" y="4811561"/>
            <a:ext cx="206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kern="500" baseline="0" dirty="0"/>
              <a:t>(Current estimates)</a:t>
            </a:r>
          </a:p>
        </p:txBody>
      </p:sp>
    </p:spTree>
    <p:extLst>
      <p:ext uri="{BB962C8B-B14F-4D97-AF65-F5344CB8AC3E}">
        <p14:creationId xmlns:p14="http://schemas.microsoft.com/office/powerpoint/2010/main" val="5617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004990"/>
                </a:solidFill>
                <a:latin typeface="Cambria" charset="0"/>
                <a:ea typeface="Cambria" charset="0"/>
                <a:cs typeface="Cambria" charset="0"/>
              </a:rPr>
              <a:t>Building resilience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EB455B-2C6D-86B9-1DB6-808E4E0E7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8020051" cy="4351338"/>
          </a:xfrm>
        </p:spPr>
        <p:txBody>
          <a:bodyPr>
            <a:normAutofit/>
          </a:bodyPr>
          <a:lstStyle/>
          <a:p>
            <a:r>
              <a:rPr lang="en-GB" dirty="0"/>
              <a:t>Support for stewardship and ways to give:</a:t>
            </a:r>
          </a:p>
          <a:p>
            <a:pPr lvl="1"/>
            <a:r>
              <a:rPr lang="en-GB" dirty="0"/>
              <a:t>Gary Watson, Lead Giving and Funding Adviser, plus Archdeaconry-based advisers</a:t>
            </a:r>
          </a:p>
          <a:p>
            <a:pPr lvl="2"/>
            <a:r>
              <a:rPr lang="en-GB" dirty="0"/>
              <a:t>Planned giving reviews</a:t>
            </a:r>
          </a:p>
          <a:p>
            <a:pPr lvl="2"/>
            <a:r>
              <a:rPr lang="en-GB" dirty="0"/>
              <a:t>Community giving strategies</a:t>
            </a:r>
          </a:p>
          <a:p>
            <a:pPr lvl="2"/>
            <a:r>
              <a:rPr lang="en-GB" dirty="0"/>
              <a:t>Giving tools – e.g. contactless giving</a:t>
            </a:r>
          </a:p>
          <a:p>
            <a:pPr lvl="2"/>
            <a:r>
              <a:rPr lang="en-GB" dirty="0"/>
              <a:t>Legacies</a:t>
            </a:r>
          </a:p>
          <a:p>
            <a:r>
              <a:rPr lang="en-GB" dirty="0"/>
              <a:t>Implementation of Parish Giving Scheme</a:t>
            </a:r>
          </a:p>
          <a:p>
            <a:pPr lvl="1"/>
            <a:r>
              <a:rPr lang="en-GB" dirty="0"/>
              <a:t>Improved PCC cashflow</a:t>
            </a:r>
          </a:p>
          <a:p>
            <a:pPr lvl="1"/>
            <a:r>
              <a:rPr lang="en-GB" dirty="0"/>
              <a:t>Automatic claim of Gift Aid</a:t>
            </a:r>
          </a:p>
          <a:p>
            <a:pPr lvl="1"/>
            <a:r>
              <a:rPr lang="en-GB" dirty="0"/>
              <a:t>Inflationary adjustments to giving </a:t>
            </a:r>
            <a:r>
              <a:rPr lang="en-GB"/>
              <a:t>(optional)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73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004990"/>
                </a:solidFill>
                <a:latin typeface="Cambria" charset="0"/>
                <a:ea typeface="Cambria" charset="0"/>
                <a:cs typeface="Cambria" charset="0"/>
              </a:rPr>
              <a:t>Building resilience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EB455B-2C6D-86B9-1DB6-808E4E0E7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6300657" cy="4351338"/>
          </a:xfrm>
        </p:spPr>
        <p:txBody>
          <a:bodyPr>
            <a:normAutofit/>
          </a:bodyPr>
          <a:lstStyle/>
          <a:p>
            <a:r>
              <a:rPr lang="en-GB" dirty="0"/>
              <a:t>Below inflation increase to parish share requests for 2023</a:t>
            </a:r>
          </a:p>
          <a:p>
            <a:r>
              <a:rPr lang="en-GB" dirty="0"/>
              <a:t>Signposting to grants and other sources of funding to support PCC expenditure and counter the cost of living crisis</a:t>
            </a:r>
          </a:p>
          <a:p>
            <a:r>
              <a:rPr lang="en-GB" dirty="0"/>
              <a:t>National Church Energy Costs Grant</a:t>
            </a:r>
          </a:p>
          <a:p>
            <a:pPr lvl="1"/>
            <a:r>
              <a:rPr lang="en-GB" dirty="0"/>
              <a:t>£309K distributed directly to PCCs in Bath and Wells</a:t>
            </a:r>
          </a:p>
        </p:txBody>
      </p:sp>
    </p:spTree>
    <p:extLst>
      <p:ext uri="{BB962C8B-B14F-4D97-AF65-F5344CB8AC3E}">
        <p14:creationId xmlns:p14="http://schemas.microsoft.com/office/powerpoint/2010/main" val="2233487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39FA8E60-666E-72F0-4919-CD2E16641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299" y="0"/>
            <a:ext cx="10410491" cy="6905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4AE404-EB15-1BAC-7CCA-B6AEE7CF2582}"/>
              </a:ext>
            </a:extLst>
          </p:cNvPr>
          <p:cNvSpPr txBox="1"/>
          <p:nvPr/>
        </p:nvSpPr>
        <p:spPr>
          <a:xfrm>
            <a:off x="190500" y="2995612"/>
            <a:ext cx="529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1 Kings Chapter 17</a:t>
            </a:r>
          </a:p>
        </p:txBody>
      </p:sp>
    </p:spTree>
    <p:extLst>
      <p:ext uri="{BB962C8B-B14F-4D97-AF65-F5344CB8AC3E}">
        <p14:creationId xmlns:p14="http://schemas.microsoft.com/office/powerpoint/2010/main" val="289311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CCE5CD5-921F-8EE2-5C8C-CCC994E80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8" y="660779"/>
            <a:ext cx="8263681" cy="58586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Saviour Christ,</a:t>
            </a:r>
          </a:p>
          <a:p>
            <a:pPr marL="0" indent="0">
              <a:buNone/>
            </a:pPr>
            <a:r>
              <a:rPr lang="en-GB" dirty="0"/>
              <a:t>in whose way of love lies the secret</a:t>
            </a:r>
          </a:p>
          <a:p>
            <a:pPr marL="0" indent="0">
              <a:buNone/>
            </a:pPr>
            <a:r>
              <a:rPr lang="en-GB" dirty="0"/>
              <a:t>of all life and the hope of all people,</a:t>
            </a:r>
          </a:p>
          <a:p>
            <a:pPr marL="0" indent="0">
              <a:buNone/>
            </a:pPr>
            <a:r>
              <a:rPr lang="en-GB" dirty="0"/>
              <a:t>we pray for quiet courage </a:t>
            </a:r>
          </a:p>
          <a:p>
            <a:pPr marL="0" indent="0">
              <a:buNone/>
            </a:pPr>
            <a:r>
              <a:rPr lang="en-GB" dirty="0"/>
              <a:t>to match this hour.</a:t>
            </a:r>
          </a:p>
          <a:p>
            <a:pPr marL="0" indent="0">
              <a:buNone/>
            </a:pPr>
            <a:r>
              <a:rPr lang="en-GB" dirty="0"/>
              <a:t>We did not choose to be born </a:t>
            </a:r>
          </a:p>
          <a:p>
            <a:pPr marL="0" indent="0">
              <a:buNone/>
            </a:pPr>
            <a:r>
              <a:rPr lang="en-GB" dirty="0"/>
              <a:t>or to live in such an age:</a:t>
            </a:r>
          </a:p>
          <a:p>
            <a:pPr marL="0" indent="0">
              <a:buNone/>
            </a:pPr>
            <a:r>
              <a:rPr lang="en-GB" dirty="0"/>
              <a:t>but let its problems challenge us,</a:t>
            </a:r>
          </a:p>
          <a:p>
            <a:pPr marL="0" indent="0">
              <a:buNone/>
            </a:pPr>
            <a:r>
              <a:rPr lang="en-GB" dirty="0"/>
              <a:t>its discoveries exhilarate us,</a:t>
            </a:r>
          </a:p>
          <a:p>
            <a:pPr marL="0" indent="0">
              <a:buNone/>
            </a:pPr>
            <a:r>
              <a:rPr lang="en-GB" dirty="0"/>
              <a:t>its injustices anger us,</a:t>
            </a:r>
          </a:p>
          <a:p>
            <a:pPr marL="0" indent="0">
              <a:buNone/>
            </a:pPr>
            <a:r>
              <a:rPr lang="en-GB" dirty="0"/>
              <a:t>its possibilities inspire us</a:t>
            </a:r>
          </a:p>
          <a:p>
            <a:pPr marL="0" indent="0">
              <a:buNone/>
            </a:pPr>
            <a:r>
              <a:rPr lang="en-GB" dirty="0"/>
              <a:t>and its vigour renew us</a:t>
            </a:r>
          </a:p>
          <a:p>
            <a:pPr marL="0" indent="0">
              <a:buNone/>
            </a:pPr>
            <a:r>
              <a:rPr lang="en-GB" dirty="0"/>
              <a:t>for your kingdom’s sake.</a:t>
            </a:r>
          </a:p>
          <a:p>
            <a:pPr marL="0" indent="0">
              <a:buNone/>
            </a:pPr>
            <a:r>
              <a:rPr lang="en-GB" dirty="0"/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260230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620000"/>
            <a:ext cx="7772400" cy="2387600"/>
          </a:xfrm>
        </p:spPr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rgbClr val="004990"/>
                </a:solidFill>
                <a:latin typeface="Cambria" charset="0"/>
                <a:ea typeface="Cambria" charset="0"/>
                <a:cs typeface="Cambria" charset="0"/>
              </a:rPr>
              <a:t>What is the most common commandment in the Bible?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4500000"/>
            <a:ext cx="7739788" cy="1655762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‘Do not be afraid’</a:t>
            </a:r>
          </a:p>
        </p:txBody>
      </p:sp>
    </p:spTree>
    <p:extLst>
      <p:ext uri="{BB962C8B-B14F-4D97-AF65-F5344CB8AC3E}">
        <p14:creationId xmlns:p14="http://schemas.microsoft.com/office/powerpoint/2010/main" val="141848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5000">
                <a:solidFill>
                  <a:srgbClr val="004990"/>
                </a:solidFill>
                <a:latin typeface="Cambria" charset="0"/>
                <a:ea typeface="Cambria" charset="0"/>
                <a:cs typeface="Cambria" charset="0"/>
              </a:rPr>
              <a:t>Reasons for fear</a:t>
            </a:r>
            <a:endParaRPr lang="en-US" sz="5000" dirty="0">
              <a:solidFill>
                <a:srgbClr val="00499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EB455B-2C6D-86B9-1DB6-808E4E0E7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5534026" cy="4351338"/>
          </a:xfrm>
        </p:spPr>
        <p:txBody>
          <a:bodyPr>
            <a:normAutofit/>
          </a:bodyPr>
          <a:lstStyle/>
          <a:p>
            <a:r>
              <a:rPr lang="en-GB" dirty="0"/>
              <a:t>Cost of living crisis</a:t>
            </a:r>
          </a:p>
          <a:p>
            <a:r>
              <a:rPr lang="en-GB" dirty="0"/>
              <a:t>Energy bills</a:t>
            </a:r>
          </a:p>
          <a:p>
            <a:r>
              <a:rPr lang="en-GB" dirty="0"/>
              <a:t>War in Ukraine</a:t>
            </a:r>
          </a:p>
          <a:p>
            <a:r>
              <a:rPr lang="en-GB" dirty="0"/>
              <a:t>Political instability / uncertainty</a:t>
            </a:r>
          </a:p>
          <a:p>
            <a:r>
              <a:rPr lang="en-GB" dirty="0"/>
              <a:t>Diminished congregations</a:t>
            </a:r>
          </a:p>
          <a:p>
            <a:r>
              <a:rPr lang="en-GB" dirty="0"/>
              <a:t>Loss of families and young people</a:t>
            </a:r>
          </a:p>
        </p:txBody>
      </p:sp>
      <p:pic>
        <p:nvPicPr>
          <p:cNvPr id="4" name="Picture 3" descr="A statue of a person&#10;&#10;Description automatically generated with low confidence">
            <a:extLst>
              <a:ext uri="{FF2B5EF4-FFF2-40B4-BE49-F238E27FC236}">
                <a16:creationId xmlns:a16="http://schemas.microsoft.com/office/drawing/2014/main" id="{71C78025-64A0-EB00-6B18-846E319603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07" t="2130" r="43692" b="-261"/>
          <a:stretch/>
        </p:blipFill>
        <p:spPr>
          <a:xfrm>
            <a:off x="6715125" y="12891"/>
            <a:ext cx="2428875" cy="69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004990"/>
                </a:solidFill>
                <a:latin typeface="Cambria" charset="0"/>
                <a:ea typeface="Cambria" charset="0"/>
                <a:cs typeface="Cambria" charset="0"/>
              </a:rPr>
              <a:t>Responses to fear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EB455B-2C6D-86B9-1DB6-808E4E0E7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6300657" cy="4351338"/>
          </a:xfrm>
        </p:spPr>
        <p:txBody>
          <a:bodyPr>
            <a:normAutofit/>
          </a:bodyPr>
          <a:lstStyle/>
          <a:p>
            <a:r>
              <a:rPr lang="en-GB" dirty="0"/>
              <a:t>Self-protection</a:t>
            </a:r>
          </a:p>
          <a:p>
            <a:r>
              <a:rPr lang="en-GB" dirty="0"/>
              <a:t>Panic</a:t>
            </a:r>
          </a:p>
          <a:p>
            <a:r>
              <a:rPr lang="en-GB" dirty="0"/>
              <a:t>Retreat</a:t>
            </a:r>
          </a:p>
          <a:p>
            <a:r>
              <a:rPr lang="en-GB" dirty="0"/>
              <a:t>Anger</a:t>
            </a:r>
          </a:p>
          <a:p>
            <a:r>
              <a:rPr lang="en-GB" dirty="0"/>
              <a:t>Finger pointing</a:t>
            </a:r>
          </a:p>
        </p:txBody>
      </p:sp>
      <p:pic>
        <p:nvPicPr>
          <p:cNvPr id="4" name="Picture 3" descr="A picture containing blur&#10;&#10;Description automatically generated">
            <a:extLst>
              <a:ext uri="{FF2B5EF4-FFF2-40B4-BE49-F238E27FC236}">
                <a16:creationId xmlns:a16="http://schemas.microsoft.com/office/drawing/2014/main" id="{24326420-A973-7A2A-3662-E332B4E8F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93" r="41640"/>
          <a:stretch/>
        </p:blipFill>
        <p:spPr>
          <a:xfrm>
            <a:off x="6472018" y="0"/>
            <a:ext cx="2681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4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5000">
                <a:solidFill>
                  <a:srgbClr val="004990"/>
                </a:solidFill>
                <a:latin typeface="Cambria" charset="0"/>
                <a:ea typeface="Cambria" charset="0"/>
                <a:cs typeface="Cambria" charset="0"/>
              </a:rPr>
              <a:t>1 </a:t>
            </a:r>
            <a:r>
              <a:rPr lang="en-US" sz="5000" dirty="0">
                <a:solidFill>
                  <a:srgbClr val="004990"/>
                </a:solidFill>
                <a:latin typeface="Cambria" charset="0"/>
                <a:ea typeface="Cambria" charset="0"/>
                <a:cs typeface="Cambria" charset="0"/>
              </a:rPr>
              <a:t>John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EB455B-2C6D-86B9-1DB6-808E4E0E7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6300657" cy="4351338"/>
          </a:xfrm>
        </p:spPr>
        <p:txBody>
          <a:bodyPr>
            <a:normAutofit/>
          </a:bodyPr>
          <a:lstStyle/>
          <a:p>
            <a:r>
              <a:rPr lang="en-GB" dirty="0"/>
              <a:t>Community divided and in crisis</a:t>
            </a:r>
          </a:p>
          <a:p>
            <a:r>
              <a:rPr lang="en-GB" dirty="0"/>
              <a:t>This time parish share was not the cause</a:t>
            </a:r>
          </a:p>
          <a:p>
            <a:r>
              <a:rPr lang="en-GB" dirty="0"/>
              <a:t>False prophets denying the incarnation of Jesus</a:t>
            </a:r>
          </a:p>
          <a:p>
            <a:r>
              <a:rPr lang="en-GB" dirty="0"/>
              <a:t>People turning from the faith left the numbers of orthodox believers depleted</a:t>
            </a:r>
          </a:p>
        </p:txBody>
      </p:sp>
      <p:pic>
        <p:nvPicPr>
          <p:cNvPr id="6" name="Picture 5" descr="A collage of a group of people&#10;&#10;Description automatically generated with low confidence">
            <a:extLst>
              <a:ext uri="{FF2B5EF4-FFF2-40B4-BE49-F238E27FC236}">
                <a16:creationId xmlns:a16="http://schemas.microsoft.com/office/drawing/2014/main" id="{81E3EC24-20E0-F558-82B7-02493B0B8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76" y="0"/>
            <a:ext cx="2053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0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004990"/>
                </a:solidFill>
                <a:latin typeface="Cambria" charset="0"/>
                <a:ea typeface="Cambria" charset="0"/>
                <a:cs typeface="Cambria" charset="0"/>
              </a:rPr>
              <a:t>John’s response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EB455B-2C6D-86B9-1DB6-808E4E0E7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6143626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5600" dirty="0"/>
              <a:t>A call to love and mutuality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600" dirty="0"/>
              <a:t>1 John 4:18</a:t>
            </a:r>
          </a:p>
          <a:p>
            <a:pPr marL="0" indent="0">
              <a:buNone/>
            </a:pPr>
            <a:r>
              <a:rPr lang="en-GB" dirty="0"/>
              <a:t>There is no fear in love, but perfect love casts out fear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600" dirty="0"/>
              <a:t>1 John 3:18</a:t>
            </a:r>
          </a:p>
          <a:p>
            <a:pPr marL="0" indent="0">
              <a:buNone/>
            </a:pPr>
            <a:r>
              <a:rPr lang="en-GB" dirty="0"/>
              <a:t>Let us love, not in word or speech, but in truth and action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600" dirty="0"/>
              <a:t>1 John 3:16</a:t>
            </a:r>
          </a:p>
          <a:p>
            <a:pPr marL="0" indent="0">
              <a:buNone/>
            </a:pPr>
            <a:r>
              <a:rPr lang="en-GB" dirty="0"/>
              <a:t>We know love by this, that he laid down his life for us – and we ought to lay down our lives for one another</a:t>
            </a:r>
          </a:p>
        </p:txBody>
      </p:sp>
      <p:pic>
        <p:nvPicPr>
          <p:cNvPr id="4" name="Picture 3" descr="A close-up of a book&#10;&#10;Description automatically generated with medium confidence">
            <a:extLst>
              <a:ext uri="{FF2B5EF4-FFF2-40B4-BE49-F238E27FC236}">
                <a16:creationId xmlns:a16="http://schemas.microsoft.com/office/drawing/2014/main" id="{8F456EEF-9000-D17F-6E49-6D387B53B9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71" r="37890"/>
          <a:stretch/>
        </p:blipFill>
        <p:spPr>
          <a:xfrm>
            <a:off x="6657975" y="-88784"/>
            <a:ext cx="2486025" cy="69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2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4558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004990"/>
                </a:solidFill>
                <a:latin typeface="Cambria" charset="0"/>
                <a:ea typeface="Cambria" charset="0"/>
                <a:cs typeface="Cambria" charset="0"/>
              </a:rPr>
              <a:t>We live in challenging times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EB455B-2C6D-86B9-1DB6-808E4E0E7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Our calling is to respond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Not in fear but out of love</a:t>
            </a:r>
          </a:p>
          <a:p>
            <a:r>
              <a:rPr lang="en-GB" dirty="0"/>
              <a:t>Not just with words or speech but by truth and action</a:t>
            </a:r>
          </a:p>
          <a:p>
            <a:r>
              <a:rPr lang="en-GB" dirty="0"/>
              <a:t>In mutuality and togetherness, not in fragmentation and self-care</a:t>
            </a:r>
          </a:p>
        </p:txBody>
      </p:sp>
    </p:spTree>
    <p:extLst>
      <p:ext uri="{BB962C8B-B14F-4D97-AF65-F5344CB8AC3E}">
        <p14:creationId xmlns:p14="http://schemas.microsoft.com/office/powerpoint/2010/main" val="276401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4558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004990"/>
                </a:solidFill>
                <a:latin typeface="Cambria" charset="0"/>
                <a:ea typeface="Cambria" charset="0"/>
                <a:cs typeface="Cambria" charset="0"/>
              </a:rPr>
              <a:t>Mutuality in action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EB455B-2C6D-86B9-1DB6-808E4E0E7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GB" dirty="0"/>
              <a:t>Listening to each other and naming our fears – what precisely are the challenges we face?</a:t>
            </a:r>
          </a:p>
          <a:p>
            <a:r>
              <a:rPr lang="en-GB" dirty="0"/>
              <a:t>Asking questions and growing in understanding</a:t>
            </a:r>
          </a:p>
          <a:p>
            <a:r>
              <a:rPr lang="en-GB" dirty="0"/>
              <a:t>Encouraging each other and seeking responses that are creative and life giving</a:t>
            </a:r>
          </a:p>
          <a:p>
            <a:r>
              <a:rPr lang="en-GB" dirty="0"/>
              <a:t>Understanding ourselves to be part of a greater whole, not just isolated units – we are not alone. </a:t>
            </a:r>
          </a:p>
        </p:txBody>
      </p:sp>
    </p:spTree>
    <p:extLst>
      <p:ext uri="{BB962C8B-B14F-4D97-AF65-F5344CB8AC3E}">
        <p14:creationId xmlns:p14="http://schemas.microsoft.com/office/powerpoint/2010/main" val="214242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620000"/>
            <a:ext cx="7772400" cy="2387600"/>
          </a:xfrm>
        </p:spPr>
        <p:txBody>
          <a:bodyPr>
            <a:normAutofit/>
          </a:bodyPr>
          <a:lstStyle/>
          <a:p>
            <a:pPr algn="l"/>
            <a:r>
              <a:rPr lang="en-US" sz="5500" dirty="0">
                <a:solidFill>
                  <a:srgbClr val="004990"/>
                </a:solidFill>
                <a:latin typeface="Cambria" charset="0"/>
                <a:ea typeface="Cambria" charset="0"/>
                <a:cs typeface="Cambria" charset="0"/>
              </a:rPr>
              <a:t>Financial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4500000"/>
            <a:ext cx="7739788" cy="1655762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rgbClr val="004990"/>
                </a:solidFill>
              </a:rPr>
              <a:t>Autumn 2022</a:t>
            </a:r>
          </a:p>
        </p:txBody>
      </p:sp>
    </p:spTree>
    <p:extLst>
      <p:ext uri="{BB962C8B-B14F-4D97-AF65-F5344CB8AC3E}">
        <p14:creationId xmlns:p14="http://schemas.microsoft.com/office/powerpoint/2010/main" val="60393902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4 WHITE (Blue inner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1c3bd5-4888-4675-98fd-0940321b009c">
      <Terms xmlns="http://schemas.microsoft.com/office/infopath/2007/PartnerControls"/>
    </lcf76f155ced4ddcb4097134ff3c332f>
    <TaxCatchAll xmlns="a222b904-302a-4491-8725-33eafc5dd62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7B3295F0B654D9C6E39FA03BA2EBB" ma:contentTypeVersion="18" ma:contentTypeDescription="Create a new document." ma:contentTypeScope="" ma:versionID="6cca948418aeb5a67c31698341c4ea0d">
  <xsd:schema xmlns:xsd="http://www.w3.org/2001/XMLSchema" xmlns:xs="http://www.w3.org/2001/XMLSchema" xmlns:p="http://schemas.microsoft.com/office/2006/metadata/properties" xmlns:ns2="881c3bd5-4888-4675-98fd-0940321b009c" xmlns:ns3="a222b904-302a-4491-8725-33eafc5dd629" targetNamespace="http://schemas.microsoft.com/office/2006/metadata/properties" ma:root="true" ma:fieldsID="bd4f79922838d59eb0b28d07fa22eb4e" ns2:_="" ns3:_="">
    <xsd:import namespace="881c3bd5-4888-4675-98fd-0940321b009c"/>
    <xsd:import namespace="a222b904-302a-4491-8725-33eafc5dd6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c3bd5-4888-4675-98fd-0940321b00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f4e805-5c4f-4677-8f9d-fa10f867ef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2b904-302a-4491-8725-33eafc5dd62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da76be-dd88-4470-b5e8-97e409a55e3d}" ma:internalName="TaxCatchAll" ma:showField="CatchAllData" ma:web="a222b904-302a-4491-8725-33eafc5dd6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3FBCFE-650B-4093-913A-C8359FC60E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22B686-26F6-4F3E-A309-5502C6E94B4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222b904-302a-4491-8725-33eafc5dd629"/>
    <ds:schemaRef ds:uri="881c3bd5-4888-4675-98fd-0940321b009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80B0CCB-394A-44F5-82DA-80232F1881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1c3bd5-4888-4675-98fd-0940321b009c"/>
    <ds:schemaRef ds:uri="a222b904-302a-4491-8725-33eafc5dd6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4  WHITE (Blue inner)</Template>
  <TotalTime>4676</TotalTime>
  <Words>659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Powerpoint template 4 WHITE (Blue inner)</vt:lpstr>
      <vt:lpstr>Financial conversations</vt:lpstr>
      <vt:lpstr>What is the most common commandment in the Bible?</vt:lpstr>
      <vt:lpstr>Reasons for fear</vt:lpstr>
      <vt:lpstr>Responses to fear</vt:lpstr>
      <vt:lpstr>1 John</vt:lpstr>
      <vt:lpstr>John’s response</vt:lpstr>
      <vt:lpstr>We live in challenging times</vt:lpstr>
      <vt:lpstr>Mutuality in action</vt:lpstr>
      <vt:lpstr>Financial update</vt:lpstr>
      <vt:lpstr>Income</vt:lpstr>
      <vt:lpstr>Income</vt:lpstr>
      <vt:lpstr>Expenditure &amp; income</vt:lpstr>
      <vt:lpstr>Reserves</vt:lpstr>
      <vt:lpstr>The path to recovery</vt:lpstr>
      <vt:lpstr>Building resilience</vt:lpstr>
      <vt:lpstr>Building resilience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Services team structure</dc:title>
  <dc:creator>Louise Willmot</dc:creator>
  <cp:lastModifiedBy>Louise Willmot</cp:lastModifiedBy>
  <cp:revision>4</cp:revision>
  <dcterms:created xsi:type="dcterms:W3CDTF">2022-10-17T14:35:51Z</dcterms:created>
  <dcterms:modified xsi:type="dcterms:W3CDTF">2022-11-25T12:22:26Z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0x01010029C7B3295F0B654D9C6E39FA03BA2EBB</vt:lpwstr>
  </property>
  <property fmtid="{D5CDD505-2E9C-101B-9397-08002B2CF9AE}" pid="3" name="MediaServiceImageTags">
    <vt:lpwstr/>
  </property>
</Properties>
</file>